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1" r:id="rId5"/>
    <p:sldId id="260" r:id="rId6"/>
    <p:sldId id="278" r:id="rId7"/>
    <p:sldId id="262" r:id="rId8"/>
    <p:sldId id="263" r:id="rId9"/>
    <p:sldId id="264" r:id="rId10"/>
    <p:sldId id="266" r:id="rId11"/>
    <p:sldId id="265" r:id="rId12"/>
    <p:sldId id="274" r:id="rId13"/>
    <p:sldId id="258" r:id="rId14"/>
    <p:sldId id="272" r:id="rId15"/>
    <p:sldId id="267" r:id="rId16"/>
    <p:sldId id="273" r:id="rId17"/>
    <p:sldId id="279" r:id="rId18"/>
    <p:sldId id="276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2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9"/>
    <p:restoredTop sz="85272"/>
  </p:normalViewPr>
  <p:slideViewPr>
    <p:cSldViewPr snapToGrid="0" snapToObjects="1">
      <p:cViewPr>
        <p:scale>
          <a:sx n="78" d="100"/>
          <a:sy n="78" d="100"/>
        </p:scale>
        <p:origin x="464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B5ADC9-8F03-9F45-B471-AD573B325DC1}" type="datetimeFigureOut">
              <a:rPr lang="en-US" smtClean="0"/>
              <a:t>6/1/16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60644D-9CD4-A54C-A20B-AB047F3B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92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396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64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6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886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A32E61-1C30-46C0-BE92-A6954DB5A8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6440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A32E61-1C30-46C0-BE92-A6954DB5A8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8483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A32E61-1C30-46C0-BE92-A6954DB5A8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0215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A32E61-1C30-46C0-BE92-A6954DB5A8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2375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919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07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12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80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39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240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4381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513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0644D-9CD4-A54C-A20B-AB047F3BCE6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76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71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91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987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29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70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8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164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81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48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33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249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BF273-B3CB-4146-B988-BBBB34723118}" type="datetimeFigureOut">
              <a:rPr lang="en-US" smtClean="0"/>
              <a:t>6/1/16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3FF13-832F-1441-BAAC-E283248E1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246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5" Type="http://schemas.openxmlformats.org/officeDocument/2006/relationships/image" Target="../media/image140.png"/><Relationship Id="rId6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5" Type="http://schemas.openxmlformats.org/officeDocument/2006/relationships/image" Target="../media/image140.png"/><Relationship Id="rId6" Type="http://schemas.openxmlformats.org/officeDocument/2006/relationships/image" Target="../media/image15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19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5" Type="http://schemas.openxmlformats.org/officeDocument/2006/relationships/image" Target="../media/image8.jp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4494" y="1138988"/>
            <a:ext cx="9814560" cy="23876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Arial" charset="0"/>
                <a:ea typeface="Arial" charset="0"/>
                <a:cs typeface="Arial" charset="0"/>
              </a:rPr>
              <a:t>Angicart: A software tool for extracting vascular networks and vessel measurements for </a:t>
            </a:r>
            <a:r>
              <a:rPr lang="en-US" sz="3600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3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3600" dirty="0" smtClean="0">
                <a:latin typeface="Arial" charset="0"/>
                <a:ea typeface="Arial" charset="0"/>
                <a:cs typeface="Arial" charset="0"/>
              </a:rPr>
              <a:t>3D </a:t>
            </a:r>
            <a:r>
              <a:rPr lang="en-US" sz="3600" dirty="0">
                <a:latin typeface="Arial" charset="0"/>
                <a:ea typeface="Arial" charset="0"/>
                <a:cs typeface="Arial" charset="0"/>
              </a:rPr>
              <a:t>angiographic images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486457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Elif Tekin 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Van Savage’s lab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188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333"/>
          <a:stretch/>
        </p:blipFill>
        <p:spPr>
          <a:xfrm>
            <a:off x="1200879" y="1663909"/>
            <a:ext cx="4438848" cy="3657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33" b="26994"/>
          <a:stretch/>
        </p:blipFill>
        <p:spPr>
          <a:xfrm>
            <a:off x="6506839" y="1124263"/>
            <a:ext cx="3657600" cy="5241057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10515600" cy="75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latin typeface="Arial" charset="0"/>
                <a:ea typeface="Arial" charset="0"/>
                <a:cs typeface="Arial" charset="0"/>
              </a:rPr>
              <a:t>What we did with Angicart?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46203" y="5321509"/>
            <a:ext cx="3489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Data from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Kristina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Bostrom’s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lab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691967" y="6365320"/>
            <a:ext cx="3091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Data from </a:t>
            </a:r>
            <a:r>
              <a:rPr lang="en-US" smtClean="0">
                <a:latin typeface="Arial" charset="0"/>
                <a:ea typeface="Arial" charset="0"/>
                <a:cs typeface="Arial" charset="0"/>
              </a:rPr>
              <a:t>Daniel Ennis’s lab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144088" y="6657945"/>
            <a:ext cx="12336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Tekin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E.,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Newberry MG, Savage VM. 2016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Do vascular networks branch optimally or randomly across spatial scales?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 </a:t>
            </a:r>
            <a:r>
              <a:rPr lang="en-US" sz="1000" b="1" dirty="0">
                <a:latin typeface="Arial" charset="0"/>
                <a:ea typeface="Arial" charset="0"/>
                <a:cs typeface="Arial" charset="0"/>
              </a:rPr>
              <a:t>in </a:t>
            </a:r>
            <a:r>
              <a:rPr lang="en-US" sz="1000" b="1" dirty="0" smtClean="0">
                <a:latin typeface="Arial" charset="0"/>
                <a:ea typeface="Arial" charset="0"/>
                <a:cs typeface="Arial" charset="0"/>
              </a:rPr>
              <a:t>review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</a:t>
            </a:r>
            <a:endParaRPr 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87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What we did with Angicart?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862"/>
          <a:stretch/>
        </p:blipFill>
        <p:spPr>
          <a:xfrm>
            <a:off x="411708" y="1390269"/>
            <a:ext cx="11368583" cy="1371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455"/>
          <a:stretch/>
        </p:blipFill>
        <p:spPr>
          <a:xfrm>
            <a:off x="1371336" y="3027876"/>
            <a:ext cx="4459117" cy="3657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1"/>
              <p:cNvSpPr txBox="1">
                <a:spLocks/>
              </p:cNvSpPr>
              <p:nvPr/>
            </p:nvSpPr>
            <p:spPr>
              <a:xfrm>
                <a:off x="5689979" y="3680607"/>
                <a:ext cx="1656748" cy="2862893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00" lvl="1" indent="0">
                  <a:spcBef>
                    <a:spcPts val="0"/>
                  </a:spcBef>
                  <a:spcAft>
                    <a:spcPts val="24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𝜆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𝑟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  <a:ea typeface="Arial" charset="0"/>
                          <a:cs typeface="Arial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i="1" dirty="0" smtClean="0">
                  <a:latin typeface="Arial" charset="0"/>
                  <a:ea typeface="Arial" charset="0"/>
                  <a:cs typeface="Arial" charset="0"/>
                </a:endParaRPr>
              </a:p>
              <a:p>
                <a:pPr marL="457200" lvl="1" indent="0">
                  <a:spcAft>
                    <a:spcPts val="24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𝜆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𝑙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  <a:ea typeface="Arial" charset="0"/>
                          <a:cs typeface="Arial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 smtClean="0">
                  <a:latin typeface="Arial" charset="0"/>
                  <a:ea typeface="Arial" charset="0"/>
                  <a:cs typeface="Arial" charset="0"/>
                </a:endParaRPr>
              </a:p>
              <a:p>
                <a:pPr marL="457200" lvl="1" indent="0">
                  <a:spcAft>
                    <a:spcPts val="24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𝜆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𝜃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  <a:ea typeface="Arial" charset="0"/>
                          <a:cs typeface="Arial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>
                  <a:latin typeface="Arial" charset="0"/>
                  <a:ea typeface="Arial" charset="0"/>
                  <a:cs typeface="Arial" charset="0"/>
                </a:endParaRPr>
              </a:p>
              <a:p>
                <a:pPr marL="457200" lvl="1" indent="0">
                  <a:buFont typeface="Arial" panose="020B0604020202020204" pitchFamily="34" charset="0"/>
                  <a:buNone/>
                </a:pPr>
                <a:endParaRPr lang="en-US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5" name="Content Placeholder 6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9979" y="3680607"/>
                <a:ext cx="1656748" cy="2862893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8348898" y="4731261"/>
                <a:ext cx="334578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smtClean="0">
                    <a:latin typeface="Arial" charset="0"/>
                    <a:ea typeface="Arial" charset="0"/>
                    <a:cs typeface="Arial" charset="0"/>
                  </a:rPr>
                  <a:t>0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  <a:ea typeface="Arial" charset="0"/>
                        <a:cs typeface="Arial" charset="0"/>
                      </a:rPr>
                      <m:t>≤                                   </m:t>
                    </m:r>
                    <m:r>
                      <a:rPr lang="en-US" sz="2400" i="1">
                        <a:latin typeface="Cambria Math" charset="0"/>
                        <a:ea typeface="Arial" charset="0"/>
                        <a:cs typeface="Arial" charset="0"/>
                      </a:rPr>
                      <m:t>≤</m:t>
                    </m:r>
                  </m:oMath>
                </a14:m>
                <a:r>
                  <a:rPr lang="en-US" sz="2400" dirty="0" smtClean="0">
                    <a:latin typeface="Arial" charset="0"/>
                    <a:ea typeface="Arial" charset="0"/>
                    <a:cs typeface="Arial" charset="0"/>
                  </a:rPr>
                  <a:t>1</a:t>
                </a:r>
                <a:endParaRPr lang="en-US" sz="24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98" y="4731261"/>
                <a:ext cx="3345788" cy="461665"/>
              </a:xfrm>
              <a:prstGeom prst="rect">
                <a:avLst/>
              </a:prstGeom>
              <a:blipFill rotWithShape="0">
                <a:blip r:embed="rId6"/>
                <a:stretch>
                  <a:fillRect l="-2920" t="-100000" r="-2007" b="-132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/>
          <p:cNvGrpSpPr/>
          <p:nvPr/>
        </p:nvGrpSpPr>
        <p:grpSpPr>
          <a:xfrm>
            <a:off x="8994752" y="4586370"/>
            <a:ext cx="2023311" cy="806611"/>
            <a:chOff x="9193876" y="4505498"/>
            <a:chExt cx="2023311" cy="806611"/>
          </a:xfrm>
        </p:grpSpPr>
        <p:sp>
          <p:nvSpPr>
            <p:cNvPr id="3" name="TextBox 2"/>
            <p:cNvSpPr txBox="1"/>
            <p:nvPr/>
          </p:nvSpPr>
          <p:spPr>
            <a:xfrm>
              <a:off x="9193876" y="4505498"/>
              <a:ext cx="20233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Arial" charset="0"/>
                  <a:ea typeface="Arial" charset="0"/>
                  <a:cs typeface="Arial" charset="0"/>
                </a:rPr>
                <a:t>Smaller quantity</a:t>
              </a:r>
              <a:endParaRPr lang="en-US" sz="20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9258797" y="4911999"/>
              <a:ext cx="189346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latin typeface="Arial" charset="0"/>
                  <a:ea typeface="Arial" charset="0"/>
                  <a:cs typeface="Arial" charset="0"/>
                </a:rPr>
                <a:t>Larger quantity</a:t>
              </a:r>
              <a:endParaRPr lang="en-US" sz="2000" dirty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9193876" y="4905608"/>
              <a:ext cx="202331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" name="Right Brace 12"/>
          <p:cNvSpPr/>
          <p:nvPr/>
        </p:nvSpPr>
        <p:spPr>
          <a:xfrm>
            <a:off x="7535258" y="3713857"/>
            <a:ext cx="667941" cy="2617366"/>
          </a:xfrm>
          <a:prstGeom prst="rightBrace">
            <a:avLst>
              <a:gd name="adj1" fmla="val 60603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-144088" y="6657945"/>
            <a:ext cx="12336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Tekin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E.,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Newberry MG, Savage VM. 2016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Do vascular networks branch optimally or randomly across spatial scales?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 </a:t>
            </a:r>
            <a:r>
              <a:rPr lang="en-US" sz="1000" b="1" dirty="0">
                <a:latin typeface="Arial" charset="0"/>
                <a:ea typeface="Arial" charset="0"/>
                <a:cs typeface="Arial" charset="0"/>
              </a:rPr>
              <a:t>in </a:t>
            </a:r>
            <a:r>
              <a:rPr lang="en-US" sz="1000" b="1" dirty="0" smtClean="0">
                <a:latin typeface="Arial" charset="0"/>
                <a:ea typeface="Arial" charset="0"/>
                <a:cs typeface="Arial" charset="0"/>
              </a:rPr>
              <a:t>review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</a:t>
            </a:r>
            <a:endParaRPr 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1307768" y="4655620"/>
            <a:ext cx="379466" cy="6617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348898" y="4655620"/>
            <a:ext cx="379466" cy="6617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What we did with Angicart?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862"/>
          <a:stretch/>
        </p:blipFill>
        <p:spPr>
          <a:xfrm>
            <a:off x="411708" y="1390269"/>
            <a:ext cx="11368583" cy="1371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455"/>
          <a:stretch/>
        </p:blipFill>
        <p:spPr>
          <a:xfrm>
            <a:off x="1371336" y="3027876"/>
            <a:ext cx="4459117" cy="36576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1"/>
              <p:cNvSpPr txBox="1">
                <a:spLocks/>
              </p:cNvSpPr>
              <p:nvPr/>
            </p:nvSpPr>
            <p:spPr>
              <a:xfrm>
                <a:off x="5689979" y="3680607"/>
                <a:ext cx="1656748" cy="2862893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457200" lvl="1" indent="0">
                  <a:spcBef>
                    <a:spcPts val="0"/>
                  </a:spcBef>
                  <a:spcAft>
                    <a:spcPts val="24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𝜆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𝑟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  <a:ea typeface="Arial" charset="0"/>
                          <a:cs typeface="Arial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i="1" dirty="0" smtClean="0">
                  <a:latin typeface="Arial" charset="0"/>
                  <a:ea typeface="Arial" charset="0"/>
                  <a:cs typeface="Arial" charset="0"/>
                </a:endParaRPr>
              </a:p>
              <a:p>
                <a:pPr marL="457200" lvl="1" indent="0">
                  <a:spcAft>
                    <a:spcPts val="24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𝜆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𝑙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  <a:ea typeface="Arial" charset="0"/>
                          <a:cs typeface="Arial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 smtClean="0">
                  <a:latin typeface="Arial" charset="0"/>
                  <a:ea typeface="Arial" charset="0"/>
                  <a:cs typeface="Arial" charset="0"/>
                </a:endParaRPr>
              </a:p>
              <a:p>
                <a:pPr marL="457200" lvl="1" indent="0">
                  <a:spcAft>
                    <a:spcPts val="24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𝜆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𝜃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  <a:ea typeface="Arial" charset="0"/>
                          <a:cs typeface="Arial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  <a:ea typeface="Arial" charset="0"/>
                                  <a:cs typeface="Arial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>
                  <a:latin typeface="Arial" charset="0"/>
                  <a:ea typeface="Arial" charset="0"/>
                  <a:cs typeface="Arial" charset="0"/>
                </a:endParaRPr>
              </a:p>
              <a:p>
                <a:pPr marL="457200" lvl="1" indent="0">
                  <a:buFont typeface="Arial" panose="020B0604020202020204" pitchFamily="34" charset="0"/>
                  <a:buNone/>
                </a:pPr>
                <a:endParaRPr lang="en-US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5" name="Content Placeholder 6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9979" y="3680607"/>
                <a:ext cx="1656748" cy="2862893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8348898" y="4731261"/>
                <a:ext cx="334578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smtClean="0">
                    <a:latin typeface="Arial" charset="0"/>
                    <a:ea typeface="Arial" charset="0"/>
                    <a:cs typeface="Arial" charset="0"/>
                  </a:rPr>
                  <a:t>0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  <a:ea typeface="Arial" charset="0"/>
                        <a:cs typeface="Arial" charset="0"/>
                      </a:rPr>
                      <m:t>≤                                   </m:t>
                    </m:r>
                    <m:r>
                      <a:rPr lang="en-US" sz="2400" i="1">
                        <a:latin typeface="Cambria Math" charset="0"/>
                        <a:ea typeface="Arial" charset="0"/>
                        <a:cs typeface="Arial" charset="0"/>
                      </a:rPr>
                      <m:t>≤</m:t>
                    </m:r>
                  </m:oMath>
                </a14:m>
                <a:r>
                  <a:rPr lang="en-US" sz="2400" dirty="0" smtClean="0">
                    <a:latin typeface="Arial" charset="0"/>
                    <a:ea typeface="Arial" charset="0"/>
                    <a:cs typeface="Arial" charset="0"/>
                  </a:rPr>
                  <a:t>1</a:t>
                </a:r>
                <a:endParaRPr lang="en-US" sz="24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898" y="4731261"/>
                <a:ext cx="3345788" cy="461665"/>
              </a:xfrm>
              <a:prstGeom prst="rect">
                <a:avLst/>
              </a:prstGeom>
              <a:blipFill rotWithShape="0">
                <a:blip r:embed="rId6"/>
                <a:stretch>
                  <a:fillRect l="-2920" t="-100000" r="-2007" b="-132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/>
          <p:cNvGrpSpPr/>
          <p:nvPr/>
        </p:nvGrpSpPr>
        <p:grpSpPr>
          <a:xfrm>
            <a:off x="8994752" y="4586370"/>
            <a:ext cx="2023311" cy="806611"/>
            <a:chOff x="9193876" y="4505498"/>
            <a:chExt cx="2023311" cy="806611"/>
          </a:xfrm>
        </p:grpSpPr>
        <p:sp>
          <p:nvSpPr>
            <p:cNvPr id="3" name="TextBox 2"/>
            <p:cNvSpPr txBox="1"/>
            <p:nvPr/>
          </p:nvSpPr>
          <p:spPr>
            <a:xfrm>
              <a:off x="9193876" y="4505498"/>
              <a:ext cx="20233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Arial" charset="0"/>
                  <a:ea typeface="Arial" charset="0"/>
                  <a:cs typeface="Arial" charset="0"/>
                </a:rPr>
                <a:t>Smaller quantity</a:t>
              </a:r>
              <a:endParaRPr lang="en-US" sz="20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9258797" y="4911999"/>
              <a:ext cx="189346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latin typeface="Arial" charset="0"/>
                  <a:ea typeface="Arial" charset="0"/>
                  <a:cs typeface="Arial" charset="0"/>
                </a:rPr>
                <a:t>Larger quantity</a:t>
              </a:r>
              <a:endParaRPr lang="en-US" sz="2000" dirty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9193876" y="4905608"/>
              <a:ext cx="202331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" name="Right Brace 12"/>
          <p:cNvSpPr/>
          <p:nvPr/>
        </p:nvSpPr>
        <p:spPr>
          <a:xfrm>
            <a:off x="7535258" y="3713857"/>
            <a:ext cx="667941" cy="2617366"/>
          </a:xfrm>
          <a:prstGeom prst="rightBrace">
            <a:avLst>
              <a:gd name="adj1" fmla="val 60603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14" idx="2"/>
          </p:cNvCxnSpPr>
          <p:nvPr/>
        </p:nvCxnSpPr>
        <p:spPr>
          <a:xfrm>
            <a:off x="8538631" y="5317340"/>
            <a:ext cx="6853" cy="518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1497501" y="5317340"/>
            <a:ext cx="6853" cy="518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048017" y="5845167"/>
            <a:ext cx="14654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Perfect </a:t>
            </a:r>
          </a:p>
          <a:p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Asymmetry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953140" y="5868786"/>
            <a:ext cx="1337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Perfect </a:t>
            </a:r>
          </a:p>
          <a:p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Symmetry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-144088" y="6657945"/>
            <a:ext cx="12336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Tekin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E.,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Newberry MG, Savage VM. 2016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Do vascular networks branch optimally or randomly across spatial scales?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 </a:t>
            </a:r>
            <a:r>
              <a:rPr lang="en-US" sz="1000" b="1" dirty="0">
                <a:latin typeface="Arial" charset="0"/>
                <a:ea typeface="Arial" charset="0"/>
                <a:cs typeface="Arial" charset="0"/>
              </a:rPr>
              <a:t>in </a:t>
            </a:r>
            <a:r>
              <a:rPr lang="en-US" sz="1000" b="1" dirty="0" smtClean="0">
                <a:latin typeface="Arial" charset="0"/>
                <a:ea typeface="Arial" charset="0"/>
                <a:cs typeface="Arial" charset="0"/>
              </a:rPr>
              <a:t>review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</a:t>
            </a:r>
            <a:endParaRPr 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502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818"/>
          <a:stretch/>
        </p:blipFill>
        <p:spPr>
          <a:xfrm>
            <a:off x="1939636" y="2087487"/>
            <a:ext cx="8312727" cy="4134163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Results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1328350"/>
            <a:ext cx="10515600" cy="75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smtClean="0">
                <a:latin typeface="Arial" charset="0"/>
                <a:ea typeface="Arial" charset="0"/>
                <a:cs typeface="Arial" charset="0"/>
              </a:rPr>
              <a:t>Systematic asymmetry patterns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44088" y="6657945"/>
            <a:ext cx="12336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Tekin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E.,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Newberry MG, Savage VM. 2016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Do vascular networks branch optimally or randomly across spatial scales?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 </a:t>
            </a:r>
            <a:r>
              <a:rPr lang="en-US" sz="1000" b="1" dirty="0">
                <a:latin typeface="Arial" charset="0"/>
                <a:ea typeface="Arial" charset="0"/>
                <a:cs typeface="Arial" charset="0"/>
              </a:rPr>
              <a:t>in </a:t>
            </a:r>
            <a:r>
              <a:rPr lang="en-US" sz="1000" b="1" dirty="0" smtClean="0">
                <a:latin typeface="Arial" charset="0"/>
                <a:ea typeface="Arial" charset="0"/>
                <a:cs typeface="Arial" charset="0"/>
              </a:rPr>
              <a:t>review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</a:t>
            </a:r>
            <a:endParaRPr 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181599" y="6411724"/>
            <a:ext cx="70104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Hunt D, Savage VM "Asymmetries arising from the space-filling nature of vascular networks." (preprint) arXiv:1508.03682</a:t>
            </a:r>
            <a:endParaRPr lang="en-US" sz="100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466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2400"/>
              </a:spcAft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Q: </a:t>
            </a:r>
            <a:r>
              <a:rPr lang="en-US" sz="4000" dirty="0" smtClean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How these systematic branching patterns emerge?</a:t>
            </a:r>
            <a:endParaRPr lang="en-US" sz="40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9452" y="1704814"/>
            <a:ext cx="970038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Hypotheses</a:t>
            </a:r>
          </a:p>
          <a:p>
            <a:endParaRPr lang="en-US" sz="3200" dirty="0" smtClean="0">
              <a:solidFill>
                <a:srgbClr val="EE082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arenBoth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 and development influence</a:t>
            </a:r>
          </a:p>
          <a:p>
            <a:pPr marL="971550" lvl="1" indent="-514350">
              <a:buFont typeface="Arial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minimization of the cost of materials </a:t>
            </a:r>
          </a:p>
          <a:p>
            <a:pPr marL="971550" lvl="1" indent="-514350">
              <a:buFont typeface="Arial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distributing the flow efficiently</a:t>
            </a:r>
          </a:p>
          <a:p>
            <a:pPr>
              <a:buClr>
                <a:srgbClr val="3B94C9"/>
              </a:buClr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sz="4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Clr>
                <a:srgbClr val="3B94C9"/>
              </a:buClr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(2) Vascular geometry is influenced by stochastic events</a:t>
            </a:r>
          </a:p>
        </p:txBody>
      </p:sp>
      <p:sp>
        <p:nvSpPr>
          <p:cNvPr id="4" name="Right Brace 3"/>
          <p:cNvSpPr/>
          <p:nvPr/>
        </p:nvSpPr>
        <p:spPr>
          <a:xfrm>
            <a:off x="7620000" y="2837601"/>
            <a:ext cx="487680" cy="1396966"/>
          </a:xfrm>
          <a:prstGeom prst="rightBrace">
            <a:avLst>
              <a:gd name="adj1" fmla="val 64583"/>
              <a:gd name="adj2" fmla="val 4469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107680" y="3074419"/>
            <a:ext cx="40843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d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evelop optimization functions </a:t>
            </a: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locally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,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find solutions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compare with empirical data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99609" y="5419506"/>
            <a:ext cx="103243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Randomly placed branching junctions by constraining the vascularity across </a:t>
            </a:r>
            <a:r>
              <a:rPr lang="en-US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different spatial scales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-144088" y="6657945"/>
            <a:ext cx="12336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Tekin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E.,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Newberry MG, Savage VM. 2016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Do vascular networks branch optimally or randomly across spatial scales?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 </a:t>
            </a:r>
            <a:r>
              <a:rPr lang="en-US" sz="1000" b="1" dirty="0">
                <a:latin typeface="Arial" charset="0"/>
                <a:ea typeface="Arial" charset="0"/>
                <a:cs typeface="Arial" charset="0"/>
              </a:rPr>
              <a:t>in </a:t>
            </a:r>
            <a:r>
              <a:rPr lang="en-US" sz="1000" b="1" dirty="0" smtClean="0">
                <a:latin typeface="Arial" charset="0"/>
                <a:ea typeface="Arial" charset="0"/>
                <a:cs typeface="Arial" charset="0"/>
              </a:rPr>
              <a:t>review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</a:t>
            </a:r>
            <a:endParaRPr 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03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046" y="1234453"/>
            <a:ext cx="8163908" cy="4351338"/>
          </a:xfr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sz="3600" dirty="0" smtClean="0">
                <a:latin typeface="Arial" charset="0"/>
                <a:ea typeface="Arial" charset="0"/>
                <a:cs typeface="Arial" charset="0"/>
              </a:rPr>
              <a:t>Optimal Branching Hypothesis (Local)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144088" y="6657945"/>
            <a:ext cx="12336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Tekin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E.,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Newberry MG, Savage VM. 2016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Do vascular networks branch optimally or randomly across spatial scales?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 </a:t>
            </a:r>
            <a:r>
              <a:rPr lang="en-US" sz="1000" b="1" dirty="0">
                <a:latin typeface="Arial" charset="0"/>
                <a:ea typeface="Arial" charset="0"/>
                <a:cs typeface="Arial" charset="0"/>
              </a:rPr>
              <a:t>in </a:t>
            </a:r>
            <a:r>
              <a:rPr lang="en-US" sz="1000" b="1" dirty="0" smtClean="0">
                <a:latin typeface="Arial" charset="0"/>
                <a:ea typeface="Arial" charset="0"/>
                <a:cs typeface="Arial" charset="0"/>
              </a:rPr>
              <a:t>review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</a:t>
            </a:r>
            <a:endParaRPr 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25890" y="5495927"/>
            <a:ext cx="45961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Match the patterns at the network-level</a:t>
            </a:r>
          </a:p>
        </p:txBody>
      </p:sp>
      <p:sp>
        <p:nvSpPr>
          <p:cNvPr id="8" name="Rectangle 7"/>
          <p:cNvSpPr/>
          <p:nvPr/>
        </p:nvSpPr>
        <p:spPr>
          <a:xfrm>
            <a:off x="2386719" y="5896037"/>
            <a:ext cx="77912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However, we don’t get good match at the junction-level comparison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2386718" y="6255760"/>
                <a:ext cx="733177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>
                        <a:latin typeface="Cambria Math" charset="0"/>
                        <a:ea typeface="Cambria Math" charset="0"/>
                        <a:cs typeface="Cambria Math" charset="0"/>
                      </a:rPr>
                      <m:t>⇒ </m:t>
                    </m:r>
                  </m:oMath>
                </a14:m>
                <a:r>
                  <a:rPr lang="en-US" sz="2000" dirty="0" smtClean="0">
                    <a:latin typeface="Arial" charset="0"/>
                  </a:rPr>
                  <a:t>single</a:t>
                </a:r>
                <a:r>
                  <a:rPr lang="en-US" sz="2000" dirty="0">
                    <a:latin typeface="Arial" charset="0"/>
                  </a:rPr>
                  <a:t>, local constraint is likely not the </a:t>
                </a:r>
                <a:r>
                  <a:rPr lang="en-US" sz="2000" dirty="0" smtClean="0">
                    <a:latin typeface="Arial" charset="0"/>
                  </a:rPr>
                  <a:t>only</a:t>
                </a:r>
                <a:r>
                  <a:rPr lang="en-US" sz="2000" dirty="0">
                    <a:latin typeface="Arial" charset="0"/>
                  </a:rPr>
                  <a:t> driving </a:t>
                </a:r>
                <a:r>
                  <a:rPr lang="en-US" sz="2000" dirty="0" smtClean="0">
                    <a:latin typeface="Arial" charset="0"/>
                  </a:rPr>
                  <a:t>factor</a:t>
                </a:r>
                <a:endParaRPr lang="en-US" sz="2000" dirty="0">
                  <a:effectLst/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6718" y="6255760"/>
                <a:ext cx="7331773" cy="400110"/>
              </a:xfrm>
              <a:prstGeom prst="rect">
                <a:avLst/>
              </a:prstGeom>
              <a:blipFill rotWithShape="0">
                <a:blip r:embed="rId3"/>
                <a:stretch>
                  <a:fillRect t="-98485" b="-1242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9067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1" b="1798"/>
          <a:stretch/>
        </p:blipFill>
        <p:spPr>
          <a:xfrm>
            <a:off x="1329990" y="1124262"/>
            <a:ext cx="8971709" cy="5486400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Random Branching Hypothesis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44088" y="6657945"/>
            <a:ext cx="12336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Tekin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E.,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Newberry MG, Savage VM. 2016 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Do vascular networks branch optimally or randomly across spatial scales?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 </a:t>
            </a:r>
            <a:r>
              <a:rPr lang="en-US" sz="1000" b="1" dirty="0">
                <a:latin typeface="Arial" charset="0"/>
                <a:ea typeface="Arial" charset="0"/>
                <a:cs typeface="Arial" charset="0"/>
              </a:rPr>
              <a:t>in </a:t>
            </a:r>
            <a:r>
              <a:rPr lang="en-US" sz="1000" b="1" dirty="0" smtClean="0">
                <a:latin typeface="Arial" charset="0"/>
                <a:ea typeface="Arial" charset="0"/>
                <a:cs typeface="Arial" charset="0"/>
              </a:rPr>
              <a:t>review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. </a:t>
            </a:r>
            <a:endParaRPr 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40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Conclusions/ Take home points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19824"/>
            <a:ext cx="10515600" cy="5083005"/>
          </a:xfrm>
        </p:spPr>
        <p:txBody>
          <a:bodyPr>
            <a:noAutofit/>
          </a:bodyPr>
          <a:lstStyle/>
          <a:p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By combining modeling perspective with the empirical data</a:t>
            </a:r>
          </a:p>
          <a:p>
            <a:pPr lvl="1">
              <a:buFont typeface="Courier New" charset="0"/>
              <a:buChar char="o"/>
            </a:pP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We </a:t>
            </a:r>
            <a:r>
              <a:rPr lang="en-US" sz="2200" dirty="0">
                <a:latin typeface="Arial" charset="0"/>
                <a:ea typeface="Arial" charset="0"/>
                <a:cs typeface="Arial" charset="0"/>
              </a:rPr>
              <a:t>find systematic patterns of asymmetry in vascular </a:t>
            </a: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branching. </a:t>
            </a:r>
          </a:p>
          <a:p>
            <a:pPr lvl="1">
              <a:buFont typeface="Courier New" charset="0"/>
              <a:buChar char="o"/>
            </a:pP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We </a:t>
            </a:r>
            <a:r>
              <a:rPr lang="en-US" sz="2200" dirty="0">
                <a:latin typeface="Arial" charset="0"/>
                <a:ea typeface="Arial" charset="0"/>
                <a:cs typeface="Arial" charset="0"/>
              </a:rPr>
              <a:t>argue that local-scale optimization principles and constraints are insufficient to understand and predict asymmetric branching patterns</a:t>
            </a: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lvl="1">
              <a:buFont typeface="Courier New" charset="0"/>
              <a:buChar char="o"/>
            </a:pP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We </a:t>
            </a:r>
            <a:r>
              <a:rPr lang="en-US" sz="2200" dirty="0">
                <a:latin typeface="Arial" charset="0"/>
                <a:ea typeface="Arial" charset="0"/>
                <a:cs typeface="Arial" charset="0"/>
              </a:rPr>
              <a:t>find that </a:t>
            </a: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material-cost </a:t>
            </a:r>
            <a:r>
              <a:rPr lang="en-US" sz="2200" dirty="0">
                <a:latin typeface="Arial" charset="0"/>
                <a:ea typeface="Arial" charset="0"/>
                <a:cs typeface="Arial" charset="0"/>
              </a:rPr>
              <a:t>optimizations are the strongest predictor of vascular branching in the </a:t>
            </a: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human </a:t>
            </a:r>
            <a:r>
              <a:rPr lang="en-US" sz="2200" dirty="0">
                <a:latin typeface="Arial" charset="0"/>
                <a:ea typeface="Arial" charset="0"/>
                <a:cs typeface="Arial" charset="0"/>
              </a:rPr>
              <a:t>head and torso, whereas locally or intermediately constrained random branching </a:t>
            </a: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is </a:t>
            </a:r>
            <a:r>
              <a:rPr lang="en-US" sz="2200" dirty="0">
                <a:latin typeface="Arial" charset="0"/>
                <a:ea typeface="Arial" charset="0"/>
                <a:cs typeface="Arial" charset="0"/>
              </a:rPr>
              <a:t>comparable to material-cost optimizations for the mouse lung. </a:t>
            </a:r>
          </a:p>
        </p:txBody>
      </p:sp>
    </p:spTree>
    <p:extLst>
      <p:ext uri="{BB962C8B-B14F-4D97-AF65-F5344CB8AC3E}">
        <p14:creationId xmlns:p14="http://schemas.microsoft.com/office/powerpoint/2010/main" val="136494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sz="3200" dirty="0" smtClean="0">
                <a:latin typeface="Arial" charset="0"/>
                <a:ea typeface="Arial" charset="0"/>
                <a:cs typeface="Arial" charset="0"/>
              </a:rPr>
              <a:t>Conclusions/ Take home points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19824"/>
            <a:ext cx="10515600" cy="5083005"/>
          </a:xfrm>
        </p:spPr>
        <p:txBody>
          <a:bodyPr>
            <a:noAutofit/>
          </a:bodyPr>
          <a:lstStyle/>
          <a:p>
            <a:r>
              <a:rPr lang="en-US" sz="2200" dirty="0">
                <a:latin typeface="Arial" charset="0"/>
                <a:ea typeface="Arial" charset="0"/>
                <a:cs typeface="Arial" charset="0"/>
              </a:rPr>
              <a:t>In order to </a:t>
            </a: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better understand vascular system, </a:t>
            </a:r>
            <a:r>
              <a:rPr lang="en-US" sz="2200" dirty="0">
                <a:latin typeface="Arial" charset="0"/>
                <a:ea typeface="Arial" charset="0"/>
                <a:cs typeface="Arial" charset="0"/>
              </a:rPr>
              <a:t>test our theoretical </a:t>
            </a: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predictions, we need </a:t>
            </a:r>
            <a:r>
              <a:rPr lang="en-US" sz="2200" dirty="0">
                <a:latin typeface="Arial" charset="0"/>
                <a:ea typeface="Arial" charset="0"/>
                <a:cs typeface="Arial" charset="0"/>
              </a:rPr>
              <a:t>high quality data. </a:t>
            </a:r>
          </a:p>
          <a:p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Angicart offers an easy and efficient extraction of </a:t>
            </a:r>
            <a:r>
              <a:rPr lang="en-US" sz="2200" dirty="0">
                <a:latin typeface="Arial" charset="0"/>
                <a:ea typeface="Arial" charset="0"/>
                <a:cs typeface="Arial" charset="0"/>
              </a:rPr>
              <a:t>v</a:t>
            </a: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ascular data from angiographic images.</a:t>
            </a:r>
          </a:p>
          <a:p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New version of Angicart in C++ recognizes loops- full version will be available soon.</a:t>
            </a:r>
            <a:endParaRPr lang="en-US" sz="22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9970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Acknowledgements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89" r="22500"/>
          <a:stretch/>
        </p:blipFill>
        <p:spPr>
          <a:xfrm>
            <a:off x="2789472" y="1474452"/>
            <a:ext cx="4294399" cy="3657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413" y="5482242"/>
            <a:ext cx="4978400" cy="901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439157" y="2949309"/>
            <a:ext cx="274626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rial" charset="0"/>
                <a:ea typeface="Arial" charset="0"/>
                <a:cs typeface="Arial" charset="0"/>
              </a:rPr>
              <a:t>P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rof. Kristina </a:t>
            </a:r>
            <a:r>
              <a:rPr lang="en-US" sz="2000" dirty="0" err="1" smtClean="0">
                <a:latin typeface="Arial" charset="0"/>
                <a:ea typeface="Arial" charset="0"/>
                <a:cs typeface="Arial" charset="0"/>
              </a:rPr>
              <a:t>Bostrom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Prof. Daniel Ennis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706537" y="2933920"/>
            <a:ext cx="4587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>
                <a:latin typeface="Arial" charset="0"/>
                <a:ea typeface="Arial" charset="0"/>
                <a:cs typeface="Arial" charset="0"/>
              </a:rPr>
              <a:t>&amp;</a:t>
            </a:r>
            <a:endParaRPr lang="en-US" sz="32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522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Purpose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75920"/>
            <a:ext cx="10515600" cy="60278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Get data from vascular images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2230360"/>
            <a:ext cx="10515600" cy="75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Why?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838200" y="3241155"/>
            <a:ext cx="10515600" cy="26649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Better understand the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vascular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structure 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Testing current theories on vascular systems 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Learn more about blood flow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Tumor development and structure- drug delivery to tumors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375" y="1640"/>
            <a:ext cx="271462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812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How it works?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5614"/>
            <a:ext cx="10515600" cy="857615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Starts by classifying voxels belonging to vessels by a manual binary search to select the threshold value for intensity.</a:t>
            </a:r>
          </a:p>
          <a:p>
            <a:endParaRPr lang="en-US" dirty="0" smtClean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2344474"/>
            <a:ext cx="2922104" cy="3657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159" y="2485191"/>
            <a:ext cx="1852969" cy="3657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375" y="2528083"/>
            <a:ext cx="1787425" cy="3657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6002074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input images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714779" y="4173274"/>
            <a:ext cx="134394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462183" y="4313991"/>
            <a:ext cx="2172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skeletonization via 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erosion algorithm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7747544" y="4173274"/>
            <a:ext cx="134394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494948" y="4313991"/>
            <a:ext cx="23647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segmentation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from skeletonization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Newberry MG, Ennis DB, Savage VM (2015) "Testing Foundations of Biological Scaling Theory Using Automated Measurements of Vascular Networks." </a:t>
            </a:r>
            <a:r>
              <a:rPr lang="en-US" sz="1000" dirty="0" err="1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PLoS</a:t>
            </a:r>
            <a:r>
              <a:rPr lang="en-US" sz="1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000" dirty="0" err="1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Comput</a:t>
            </a:r>
            <a:r>
              <a:rPr lang="en-US" sz="1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000" dirty="0" err="1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Biol</a:t>
            </a:r>
            <a:r>
              <a:rPr lang="en-US" sz="1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 11(8): e1004455. doi:10.1371/journal.pcbi.1004455</a:t>
            </a:r>
            <a:endParaRPr 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485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How it works?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75919"/>
            <a:ext cx="10515600" cy="85761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Starts by classifying voxels belonging to vessels by a manual binary search to select the threshold value for intensity.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94" y="2344474"/>
            <a:ext cx="2922104" cy="3657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6002074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input images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262" y="2801674"/>
            <a:ext cx="7079810" cy="27432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584646" y="5928348"/>
            <a:ext cx="380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output file describing the segments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3444959" y="4173274"/>
            <a:ext cx="134394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0" y="6457890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Newberry MG, Ennis DB, Savage VM (2015) "Testing Foundations of Biological Scaling Theory Using Automated Measurements of Vascular Networks." </a:t>
            </a:r>
            <a:r>
              <a:rPr lang="en-US" sz="1000" dirty="0" err="1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PLoS</a:t>
            </a:r>
            <a:r>
              <a:rPr lang="en-US" sz="1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000" dirty="0" err="1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Comput</a:t>
            </a:r>
            <a:r>
              <a:rPr lang="en-US" sz="1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000" dirty="0" err="1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Biol</a:t>
            </a:r>
            <a:r>
              <a:rPr lang="en-US" sz="1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 11(8): e1004455. doi:10.1371/journal.pcbi.1004455</a:t>
            </a:r>
            <a:endParaRPr 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456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Is it free?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2982961"/>
            <a:ext cx="10515600" cy="75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Is it easy to install and use?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4764911"/>
            <a:ext cx="10515600" cy="75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Is it possible to get help?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375920"/>
            <a:ext cx="10515600" cy="60278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Yes 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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It is free and always will be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3877813"/>
            <a:ext cx="8599714" cy="6027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38200" y="5775706"/>
            <a:ext cx="10515600" cy="8544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latin typeface="Arial" charset="0"/>
                <a:ea typeface="Arial" charset="0"/>
                <a:cs typeface="Arial" charset="0"/>
                <a:sym typeface="Wingdings"/>
              </a:rPr>
              <a:t>Of course!</a:t>
            </a:r>
            <a:endParaRPr lang="en-US" dirty="0" smtClean="0">
              <a:latin typeface="Arial" charset="0"/>
              <a:ea typeface="Arial" charset="0"/>
              <a:cs typeface="Arial" charset="0"/>
              <a:sym typeface="Wingding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342" y="1247182"/>
            <a:ext cx="731520" cy="7315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0" y="1952625"/>
            <a:ext cx="10388600" cy="787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509" y="5585560"/>
            <a:ext cx="1219200" cy="914400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838200" y="3891905"/>
            <a:ext cx="10515600" cy="8544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		Angicart is written in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Ocaml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28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578" y="3742098"/>
            <a:ext cx="822960" cy="8229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862" y="3810678"/>
            <a:ext cx="18542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177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31166"/>
          </a:xfrm>
        </p:spPr>
        <p:txBody>
          <a:bodyPr>
            <a:norm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Website </a:t>
            </a:r>
            <a:br>
              <a:rPr lang="en-US" dirty="0">
                <a:latin typeface="Arial" charset="0"/>
                <a:ea typeface="Arial" charset="0"/>
                <a:cs typeface="Arial" charset="0"/>
              </a:rPr>
            </a:br>
            <a:r>
              <a:rPr lang="en-US" sz="2200" u="sng" dirty="0" smtClean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http</a:t>
            </a:r>
            <a:r>
              <a:rPr lang="en-US" sz="2200" u="sng" dirty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://</a:t>
            </a:r>
            <a:r>
              <a:rPr lang="en-US" sz="2200" u="sng" dirty="0" err="1" smtClean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faculty.biomath.ucla.edu</a:t>
            </a:r>
            <a:r>
              <a:rPr lang="en-US" sz="2200" u="sng" dirty="0" smtClean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/</a:t>
            </a:r>
            <a:r>
              <a:rPr lang="en-US" sz="2200" u="sng" dirty="0" err="1" smtClean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vsavage</a:t>
            </a:r>
            <a:r>
              <a:rPr lang="en-US" sz="2200" u="sng" dirty="0" smtClean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/</a:t>
            </a:r>
            <a:r>
              <a:rPr lang="en-US" sz="2200" u="sng" dirty="0" err="1" smtClean="0">
                <a:solidFill>
                  <a:schemeClr val="accent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indexangic.html</a:t>
            </a:r>
            <a:endParaRPr lang="en-US" sz="2200" u="sng" dirty="0">
              <a:solidFill>
                <a:schemeClr val="accent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8"/>
          <a:stretch/>
        </p:blipFill>
        <p:spPr>
          <a:xfrm>
            <a:off x="0" y="1645919"/>
            <a:ext cx="12192000" cy="529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50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529" y="-4265"/>
            <a:ext cx="10515600" cy="759137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What can you process via Angicart 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388056" y="858684"/>
            <a:ext cx="6910662" cy="5639192"/>
            <a:chOff x="2288303" y="754872"/>
            <a:chExt cx="6910662" cy="563919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31" r="23044"/>
            <a:stretch/>
          </p:blipFill>
          <p:spPr>
            <a:xfrm>
              <a:off x="5786629" y="754872"/>
              <a:ext cx="3412336" cy="27432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62" r="3005"/>
            <a:stretch/>
          </p:blipFill>
          <p:spPr>
            <a:xfrm>
              <a:off x="2288303" y="3574468"/>
              <a:ext cx="3402767" cy="27432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048"/>
            <a:stretch/>
          </p:blipFill>
          <p:spPr>
            <a:xfrm>
              <a:off x="5786629" y="3574468"/>
              <a:ext cx="3412336" cy="27432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28" t="3716" r="8219" b="73770"/>
            <a:stretch/>
          </p:blipFill>
          <p:spPr>
            <a:xfrm>
              <a:off x="2288303" y="754872"/>
              <a:ext cx="3409023" cy="2743200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2698307" y="3166938"/>
              <a:ext cx="25827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</a:t>
              </a:r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nimal vascular system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698307" y="5747733"/>
              <a:ext cx="21655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p</a:t>
              </a:r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lant vascular network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722472" y="3128740"/>
              <a:ext cx="21655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f</a:t>
              </a:r>
              <a:r>
                <a:rPr lang="en-US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ungi network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722472" y="5948336"/>
              <a:ext cx="21655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neural </a:t>
              </a:r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network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5076303" y="6497876"/>
            <a:ext cx="716557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>
                <a:latin typeface="Arial" charset="0"/>
                <a:ea typeface="Arial" charset="0"/>
                <a:cs typeface="Arial" charset="0"/>
              </a:rPr>
              <a:t>https://sharon-taxonomy2010-p2.wikispaces.com/</a:t>
            </a:r>
            <a:r>
              <a:rPr lang="en-US" sz="1000" dirty="0" err="1">
                <a:latin typeface="Arial" charset="0"/>
                <a:ea typeface="Arial" charset="0"/>
                <a:cs typeface="Arial" charset="0"/>
              </a:rPr>
              <a:t>FungiWide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 range of </a:t>
            </a:r>
            <a:r>
              <a:rPr lang="en-US" sz="1000" dirty="0" smtClean="0">
                <a:latin typeface="Arial" charset="0"/>
                <a:ea typeface="Arial" charset="0"/>
                <a:cs typeface="Arial" charset="0"/>
              </a:rPr>
              <a:t>applications</a:t>
            </a:r>
          </a:p>
          <a:p>
            <a:pPr algn="r"/>
            <a:r>
              <a:rPr lang="en-US" sz="1000" dirty="0">
                <a:latin typeface="Arial" charset="0"/>
                <a:ea typeface="Arial" charset="0"/>
                <a:cs typeface="Arial" charset="0"/>
              </a:rPr>
              <a:t>http://</a:t>
            </a:r>
            <a:r>
              <a:rPr lang="en-US" sz="1000" dirty="0" err="1">
                <a:latin typeface="Arial" charset="0"/>
                <a:ea typeface="Arial" charset="0"/>
                <a:cs typeface="Arial" charset="0"/>
              </a:rPr>
              <a:t>www.extremetech.com</a:t>
            </a:r>
            <a:r>
              <a:rPr lang="en-US" sz="1000" dirty="0">
                <a:latin typeface="Arial" charset="0"/>
                <a:ea typeface="Arial" charset="0"/>
                <a:cs typeface="Arial" charset="0"/>
              </a:rPr>
              <a:t>/extreme/179223-the-first-real-time-non-invasive-imaging-of-neurons-forming-a-neural-network</a:t>
            </a:r>
          </a:p>
          <a:p>
            <a:pPr algn="r"/>
            <a:endParaRPr 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56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9137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Any advances on the recent version?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1704238"/>
            <a:ext cx="10515600" cy="22831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Original Angicart code is for tree-like structures. So it does not recognize the loops.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Angicart is written in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Ocaml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Recent work in translating Angicart to C++ by building an extra piece to identify loops.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Important for stroke recovery, plant leaves, neurons, etc.</a:t>
            </a:r>
          </a:p>
        </p:txBody>
      </p:sp>
    </p:spTree>
    <p:extLst>
      <p:ext uri="{BB962C8B-B14F-4D97-AF65-F5344CB8AC3E}">
        <p14:creationId xmlns:p14="http://schemas.microsoft.com/office/powerpoint/2010/main" val="16464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106" y="16328"/>
            <a:ext cx="5622472" cy="2001924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Arial" charset="0"/>
                <a:ea typeface="Arial" charset="0"/>
                <a:cs typeface="Arial" charset="0"/>
              </a:rPr>
              <a:t>Early version of Angicart in C++ is tested with 3D toy network</a:t>
            </a:r>
            <a:endParaRPr lang="en-US" sz="3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My Mov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4470" r="24503"/>
          <a:stretch/>
        </p:blipFill>
        <p:spPr>
          <a:xfrm>
            <a:off x="0" y="0"/>
            <a:ext cx="6221185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1"/>
          <a:stretch/>
        </p:blipFill>
        <p:spPr>
          <a:xfrm>
            <a:off x="6412106" y="4521199"/>
            <a:ext cx="5746814" cy="155448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6727370" y="2356039"/>
            <a:ext cx="4729843" cy="18273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Can handle loops.</a:t>
            </a:r>
          </a:p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Provides topological data and the physical properties of each segment</a:t>
            </a:r>
          </a:p>
        </p:txBody>
      </p:sp>
    </p:spTree>
    <p:extLst>
      <p:ext uri="{BB962C8B-B14F-4D97-AF65-F5344CB8AC3E}">
        <p14:creationId xmlns:p14="http://schemas.microsoft.com/office/powerpoint/2010/main" val="1213435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886</TotalTime>
  <Words>755</Words>
  <Application>Microsoft Macintosh PowerPoint</Application>
  <PresentationFormat>Widescreen</PresentationFormat>
  <Paragraphs>125</Paragraphs>
  <Slides>19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Calibri</vt:lpstr>
      <vt:lpstr>Calibri Light</vt:lpstr>
      <vt:lpstr>Cambria Math</vt:lpstr>
      <vt:lpstr>Courier New</vt:lpstr>
      <vt:lpstr>Times New Roman</vt:lpstr>
      <vt:lpstr>Wingdings</vt:lpstr>
      <vt:lpstr>Arial</vt:lpstr>
      <vt:lpstr>Office Theme</vt:lpstr>
      <vt:lpstr>Angicart: A software tool for extracting vascular networks and vessel measurements for  3D angiographic images</vt:lpstr>
      <vt:lpstr>Purpose</vt:lpstr>
      <vt:lpstr>How it works?</vt:lpstr>
      <vt:lpstr>How it works?</vt:lpstr>
      <vt:lpstr>Is it free?</vt:lpstr>
      <vt:lpstr>Website  http://faculty.biomath.ucla.edu/vsavage/indexangic.html</vt:lpstr>
      <vt:lpstr>What can you process via Angicart ?</vt:lpstr>
      <vt:lpstr>Any advances on the recent version?</vt:lpstr>
      <vt:lpstr>Early version of Angicart in C++ is tested with 3D toy network</vt:lpstr>
      <vt:lpstr>PowerPoint Presentation</vt:lpstr>
      <vt:lpstr>What we did with Angicart?</vt:lpstr>
      <vt:lpstr>What we did with Angicart?</vt:lpstr>
      <vt:lpstr>Results</vt:lpstr>
      <vt:lpstr>PowerPoint Presentation</vt:lpstr>
      <vt:lpstr>Optimal Branching Hypothesis (Local)</vt:lpstr>
      <vt:lpstr>Random Branching Hypothesis</vt:lpstr>
      <vt:lpstr>Conclusions/ Take home points</vt:lpstr>
      <vt:lpstr>Conclusions/ Take home points</vt:lpstr>
      <vt:lpstr>Acknowledgements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Angicart: A software tool for extracting vascular networks and vessel measurements for  3D angiographic images</dc:title>
  <dc:creator>Elif</dc:creator>
  <cp:lastModifiedBy>Elif</cp:lastModifiedBy>
  <cp:revision>185</cp:revision>
  <dcterms:created xsi:type="dcterms:W3CDTF">2016-05-06T20:26:46Z</dcterms:created>
  <dcterms:modified xsi:type="dcterms:W3CDTF">2016-06-01T18:32:26Z</dcterms:modified>
</cp:coreProperties>
</file>

<file path=docProps/thumbnail.jpeg>
</file>